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3" r:id="rId4"/>
    <p:sldId id="263" r:id="rId5"/>
    <p:sldId id="259" r:id="rId6"/>
    <p:sldId id="269" r:id="rId7"/>
    <p:sldId id="271" r:id="rId8"/>
    <p:sldId id="272" r:id="rId9"/>
    <p:sldId id="273" r:id="rId10"/>
    <p:sldId id="274" r:id="rId11"/>
    <p:sldId id="270" r:id="rId12"/>
    <p:sldId id="277" r:id="rId13"/>
    <p:sldId id="280" r:id="rId14"/>
    <p:sldId id="276" r:id="rId15"/>
    <p:sldId id="275" r:id="rId16"/>
    <p:sldId id="282" r:id="rId17"/>
    <p:sldId id="268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고운/주임연구원/SW Platform(연)CDP팀(goun.lee@lge.com)" initials="이P" lastIdx="1" clrIdx="0">
    <p:extLst>
      <p:ext uri="{19B8F6BF-5375-455C-9EA6-DF929625EA0E}">
        <p15:presenceInfo xmlns:p15="http://schemas.microsoft.com/office/powerpoint/2012/main" userId="S-1-5-21-2543426832-1914326140-3112152631-11406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6582" autoAdjust="0"/>
  </p:normalViewPr>
  <p:slideViewPr>
    <p:cSldViewPr snapToGrid="0">
      <p:cViewPr varScale="1">
        <p:scale>
          <a:sx n="116" d="100"/>
          <a:sy n="116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2EFD9-CF3A-4CCD-B4E9-0D1E1888D380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F9526-96B1-4DD8-87FC-B73F42460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2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document attempts to explain how bidirectional text in Unicode works and what this means for the web.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0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smtClean="0"/>
              <a:t>우경식 문장 배열</a:t>
            </a:r>
            <a:r>
              <a:rPr lang="en-US" altLang="ko-KR" dirty="0" smtClean="0"/>
              <a:t>, </a:t>
            </a:r>
            <a:r>
              <a:rPr lang="ko-KR" altLang="en-US" smtClean="0"/>
              <a:t>고대 그리스어의 예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boustrophedonically</a:t>
            </a:r>
            <a:r>
              <a:rPr lang="en-US" altLang="ko-KR" dirty="0" smtClean="0"/>
              <a:t>: </a:t>
            </a:r>
            <a:r>
              <a:rPr lang="ko-KR" altLang="en-US" smtClean="0"/>
              <a:t>한 방향</a:t>
            </a:r>
            <a:r>
              <a:rPr lang="en-US" altLang="ko-KR" dirty="0" smtClean="0"/>
              <a:t>(</a:t>
            </a:r>
            <a:r>
              <a:rPr lang="ko-KR" altLang="en-US" smtClean="0"/>
              <a:t>수평</a:t>
            </a:r>
            <a:r>
              <a:rPr lang="en-US" altLang="ko-KR" dirty="0" smtClean="0"/>
              <a:t>)</a:t>
            </a:r>
            <a:r>
              <a:rPr lang="ko-KR" altLang="en-US" smtClean="0"/>
              <a:t>으로 시작해서 줄의 끝에 이르면 다음 줄 부터는 방향을 반대로 바꾼다</a:t>
            </a:r>
            <a:r>
              <a:rPr lang="en-US" altLang="ko-KR" dirty="0" smtClean="0"/>
              <a:t>. </a:t>
            </a:r>
            <a:r>
              <a:rPr lang="ko-KR" altLang="en-US" smtClean="0"/>
              <a:t>소가 밭을 가는 모습 같다고 하여 일본에서 우경식</a:t>
            </a:r>
            <a:r>
              <a:rPr lang="en-US" altLang="ko-KR" dirty="0" smtClean="0"/>
              <a:t>(</a:t>
            </a:r>
            <a:r>
              <a:rPr lang="ko-KR" altLang="en-US" smtClean="0"/>
              <a:t>牛耕式</a:t>
            </a:r>
            <a:r>
              <a:rPr lang="en-US" altLang="ko-KR" dirty="0" smtClean="0"/>
              <a:t>)</a:t>
            </a:r>
            <a:r>
              <a:rPr lang="ko-KR" altLang="en-US" smtClean="0"/>
              <a:t>이라는 말을 붙였다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그리스어는 점차 </a:t>
            </a:r>
            <a:r>
              <a:rPr lang="en-US" altLang="ko-KR" dirty="0" smtClean="0"/>
              <a:t>LTR </a:t>
            </a:r>
            <a:r>
              <a:rPr lang="ko-KR" altLang="en-US" smtClean="0"/>
              <a:t>패턴이 정착하게 되었다</a:t>
            </a:r>
            <a:r>
              <a:rPr lang="en-US" altLang="ko-KR" dirty="0" smtClean="0"/>
              <a:t>. </a:t>
            </a:r>
            <a:r>
              <a:rPr lang="ko-KR" altLang="en-US" smtClean="0"/>
              <a:t>한 편</a:t>
            </a:r>
            <a:r>
              <a:rPr lang="en-US" altLang="ko-KR" dirty="0" smtClean="0"/>
              <a:t>, </a:t>
            </a:r>
            <a:r>
              <a:rPr lang="ko-KR" altLang="en-US" smtClean="0"/>
              <a:t>아랍어와 히브리어는 </a:t>
            </a:r>
            <a:r>
              <a:rPr lang="en-US" altLang="ko-KR" dirty="0" smtClean="0"/>
              <a:t>RTL</a:t>
            </a:r>
            <a:r>
              <a:rPr lang="ko-KR" altLang="en-US" smtClean="0"/>
              <a:t>을 사용하게 되었다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Bidirectional </a:t>
            </a:r>
            <a:r>
              <a:rPr lang="ko-KR" altLang="en-US" smtClean="0"/>
              <a:t>문장 지원은 컴퓨터에서 </a:t>
            </a:r>
            <a:r>
              <a:rPr lang="en-US" altLang="ko-KR" dirty="0" smtClean="0"/>
              <a:t>Bidirectional text</a:t>
            </a:r>
            <a:r>
              <a:rPr lang="ko-KR" altLang="en-US" smtClean="0"/>
              <a:t>를 정확히 보여주기 위한 기능이다</a:t>
            </a:r>
            <a:r>
              <a:rPr lang="en-US" altLang="ko-KR" dirty="0" smtClean="0"/>
              <a:t>. </a:t>
            </a:r>
            <a:r>
              <a:rPr lang="ko-KR" altLang="en-US" smtClean="0"/>
              <a:t>이것은 종종 </a:t>
            </a:r>
            <a:r>
              <a:rPr lang="en-US" altLang="ko-KR" dirty="0" smtClean="0"/>
              <a:t>"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" </a:t>
            </a:r>
            <a:r>
              <a:rPr lang="ko-KR" altLang="en-US" smtClean="0"/>
              <a:t>또는 </a:t>
            </a:r>
            <a:r>
              <a:rPr lang="en-US" altLang="ko-KR" dirty="0" smtClean="0"/>
              <a:t>"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"</a:t>
            </a:r>
            <a:r>
              <a:rPr lang="ko-KR" altLang="en-US" smtClean="0"/>
              <a:t>로 줄여 말하기도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초기 컴퓨터는 오직 한 가지 쓰기 체계를 지원하도록</a:t>
            </a:r>
            <a:r>
              <a:rPr lang="en-US" altLang="ko-KR" dirty="0" smtClean="0"/>
              <a:t>(</a:t>
            </a:r>
            <a:r>
              <a:rPr lang="ko-KR" altLang="en-US" smtClean="0"/>
              <a:t>일반적으로 오직 라틴 알파벳의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기반으로</a:t>
            </a:r>
            <a:r>
              <a:rPr lang="en-US" altLang="ko-KR" dirty="0" smtClean="0"/>
              <a:t>) </a:t>
            </a:r>
            <a:r>
              <a:rPr lang="ko-KR" altLang="en-US" smtClean="0"/>
              <a:t>설정되었다</a:t>
            </a:r>
            <a:r>
              <a:rPr lang="en-US" altLang="ko-KR" dirty="0" smtClean="0"/>
              <a:t>. </a:t>
            </a:r>
            <a:r>
              <a:rPr lang="ko-KR" altLang="en-US" smtClean="0"/>
              <a:t>새로운 문자셋과 문자 인코딩이 추가되면서 다른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언어 문장이 지원되었지만</a:t>
            </a:r>
            <a:r>
              <a:rPr lang="en-US" altLang="ko-KR" dirty="0" smtClean="0"/>
              <a:t>, </a:t>
            </a:r>
            <a:r>
              <a:rPr lang="ko-KR" altLang="en-US" smtClean="0"/>
              <a:t>아랍어나 히브리어와 같은 </a:t>
            </a:r>
            <a:r>
              <a:rPr lang="en-US" altLang="ko-KR" dirty="0" smtClean="0"/>
              <a:t>right-to-left </a:t>
            </a:r>
            <a:r>
              <a:rPr lang="ko-KR" altLang="en-US" smtClean="0"/>
              <a:t>문장을 지원하는 것은 쉽지 않은 일이었고</a:t>
            </a:r>
            <a:r>
              <a:rPr lang="en-US" altLang="ko-KR" dirty="0" smtClean="0"/>
              <a:t>, </a:t>
            </a:r>
            <a:r>
              <a:rPr lang="ko-KR" altLang="en-US" smtClean="0"/>
              <a:t>두 가지를 섞어 쓰는 것은 실용적이지도 않았다</a:t>
            </a:r>
            <a:r>
              <a:rPr lang="en-US" altLang="ko-KR" dirty="0" smtClean="0"/>
              <a:t>. Right-to-left </a:t>
            </a:r>
            <a:r>
              <a:rPr lang="ko-KR" altLang="en-US" smtClean="0"/>
              <a:t>문장 지원은 문자 안에 읽기 쓰기 순서를 저장하는 </a:t>
            </a:r>
            <a:r>
              <a:rPr lang="en-US" altLang="ko-KR" dirty="0" smtClean="0"/>
              <a:t>ISO/IEC 8859-6 </a:t>
            </a:r>
            <a:r>
              <a:rPr lang="ko-KR" altLang="en-US" smtClean="0"/>
              <a:t>과 </a:t>
            </a:r>
            <a:r>
              <a:rPr lang="en-US" altLang="ko-KR" dirty="0" smtClean="0"/>
              <a:t>ISO/IEC 8859-8 </a:t>
            </a:r>
            <a:r>
              <a:rPr lang="ko-KR" altLang="en-US" smtClean="0"/>
              <a:t>같은 인코딩에서 소개되었다</a:t>
            </a:r>
            <a:r>
              <a:rPr lang="en-US" altLang="ko-KR" dirty="0" smtClean="0"/>
              <a:t>. </a:t>
            </a:r>
            <a:r>
              <a:rPr lang="ko-KR" altLang="en-US" smtClean="0"/>
              <a:t>이것은 간단하게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텍스트 방향을 반대로 바꿀 수 있었지만</a:t>
            </a:r>
            <a:r>
              <a:rPr lang="en-US" altLang="ko-KR" dirty="0" smtClean="0"/>
              <a:t>, </a:t>
            </a:r>
            <a:r>
              <a:rPr lang="ko-KR" altLang="en-US" smtClean="0"/>
              <a:t>대신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문장을 정확히 보여주는 능력을 희생하게 되었다</a:t>
            </a:r>
            <a:r>
              <a:rPr lang="en-US" altLang="ko-KR" dirty="0" smtClean="0"/>
              <a:t>. </a:t>
            </a:r>
            <a:r>
              <a:rPr lang="ko-KR" altLang="en-US" smtClean="0"/>
              <a:t>그리고 마침내 유니코드의 </a:t>
            </a:r>
            <a:r>
              <a:rPr lang="en-US" altLang="ko-KR" dirty="0" smtClean="0"/>
              <a:t>Bidirectional </a:t>
            </a:r>
            <a:r>
              <a:rPr lang="ko-KR" altLang="en-US" smtClean="0"/>
              <a:t>문장 지원으로</a:t>
            </a:r>
            <a:r>
              <a:rPr lang="en-US" altLang="ko-KR" dirty="0" smtClean="0"/>
              <a:t>, </a:t>
            </a:r>
            <a:r>
              <a:rPr lang="ko-KR" altLang="en-US" smtClean="0"/>
              <a:t>다른 텍스트 방향 문장이 같은 텍스트에 있어도 원래 언어의 텍스트 방향을 고려하지 않고 문장을 섞는 것이 가능해졌다</a:t>
            </a:r>
            <a:r>
              <a:rPr lang="en-US" altLang="ko-KR" dirty="0" smtClean="0"/>
              <a:t>. </a:t>
            </a:r>
            <a:r>
              <a:rPr lang="ko-KR" altLang="en-US" smtClean="0"/>
              <a:t>유니코드 표준은 어떻게 </a:t>
            </a:r>
            <a:r>
              <a:rPr lang="en-US" altLang="ko-KR" dirty="0" smtClean="0"/>
              <a:t>RTL</a:t>
            </a:r>
            <a:r>
              <a:rPr lang="ko-KR" altLang="en-US" smtClean="0"/>
              <a:t>과 </a:t>
            </a:r>
            <a:r>
              <a:rPr lang="en-US" altLang="ko-KR" dirty="0" smtClean="0"/>
              <a:t>LTR</a:t>
            </a:r>
            <a:r>
              <a:rPr lang="ko-KR" altLang="en-US" smtClean="0"/>
              <a:t>이 섞인 문장을 인코딩하고 보여주는 방법에 대한 자세한 규칙과 완전한 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 </a:t>
            </a:r>
            <a:r>
              <a:rPr lang="ko-KR" altLang="en-US" smtClean="0"/>
              <a:t>지원을 위한 기반을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2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smtClean="0"/>
              <a:t>우경식 문장 배열</a:t>
            </a:r>
            <a:r>
              <a:rPr lang="en-US" altLang="ko-KR" dirty="0" smtClean="0"/>
              <a:t>, </a:t>
            </a:r>
            <a:r>
              <a:rPr lang="ko-KR" altLang="en-US" smtClean="0"/>
              <a:t>고대 그리스어의 예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boustrophedonically</a:t>
            </a:r>
            <a:r>
              <a:rPr lang="en-US" altLang="ko-KR" dirty="0" smtClean="0"/>
              <a:t>: </a:t>
            </a:r>
            <a:r>
              <a:rPr lang="ko-KR" altLang="en-US" smtClean="0"/>
              <a:t>한 방향</a:t>
            </a:r>
            <a:r>
              <a:rPr lang="en-US" altLang="ko-KR" dirty="0" smtClean="0"/>
              <a:t>(</a:t>
            </a:r>
            <a:r>
              <a:rPr lang="ko-KR" altLang="en-US" smtClean="0"/>
              <a:t>수평</a:t>
            </a:r>
            <a:r>
              <a:rPr lang="en-US" altLang="ko-KR" dirty="0" smtClean="0"/>
              <a:t>)</a:t>
            </a:r>
            <a:r>
              <a:rPr lang="ko-KR" altLang="en-US" smtClean="0"/>
              <a:t>으로 시작해서 줄의 끝에 이르면 다음 줄 부터는 방향을 반대로 바꾼다</a:t>
            </a:r>
            <a:r>
              <a:rPr lang="en-US" altLang="ko-KR" dirty="0" smtClean="0"/>
              <a:t>. </a:t>
            </a:r>
            <a:r>
              <a:rPr lang="ko-KR" altLang="en-US" smtClean="0"/>
              <a:t>소가 밭을 가는 모습 같다고 하여 일본에서 우경식</a:t>
            </a:r>
            <a:r>
              <a:rPr lang="en-US" altLang="ko-KR" dirty="0" smtClean="0"/>
              <a:t>(</a:t>
            </a:r>
            <a:r>
              <a:rPr lang="ko-KR" altLang="en-US" smtClean="0"/>
              <a:t>牛耕式</a:t>
            </a:r>
            <a:r>
              <a:rPr lang="en-US" altLang="ko-KR" dirty="0" smtClean="0"/>
              <a:t>)</a:t>
            </a:r>
            <a:r>
              <a:rPr lang="ko-KR" altLang="en-US" smtClean="0"/>
              <a:t>이라는 말을 붙였다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그리스어는 점차 </a:t>
            </a:r>
            <a:r>
              <a:rPr lang="en-US" altLang="ko-KR" dirty="0" smtClean="0"/>
              <a:t>LTR </a:t>
            </a:r>
            <a:r>
              <a:rPr lang="ko-KR" altLang="en-US" smtClean="0"/>
              <a:t>패턴이 정착하게 되었다</a:t>
            </a:r>
            <a:r>
              <a:rPr lang="en-US" altLang="ko-KR" dirty="0" smtClean="0"/>
              <a:t>. </a:t>
            </a:r>
            <a:r>
              <a:rPr lang="ko-KR" altLang="en-US" smtClean="0"/>
              <a:t>한 편</a:t>
            </a:r>
            <a:r>
              <a:rPr lang="en-US" altLang="ko-KR" dirty="0" smtClean="0"/>
              <a:t>, </a:t>
            </a:r>
            <a:r>
              <a:rPr lang="ko-KR" altLang="en-US" smtClean="0"/>
              <a:t>아랍어와 히브리어는 </a:t>
            </a:r>
            <a:r>
              <a:rPr lang="en-US" altLang="ko-KR" dirty="0" smtClean="0"/>
              <a:t>RTL</a:t>
            </a:r>
            <a:r>
              <a:rPr lang="ko-KR" altLang="en-US" smtClean="0"/>
              <a:t>을 사용하게 되었다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Bidirectional </a:t>
            </a:r>
            <a:r>
              <a:rPr lang="ko-KR" altLang="en-US" smtClean="0"/>
              <a:t>문장 지원은 컴퓨터에서 </a:t>
            </a:r>
            <a:r>
              <a:rPr lang="en-US" altLang="ko-KR" dirty="0" smtClean="0"/>
              <a:t>Bidirectional text</a:t>
            </a:r>
            <a:r>
              <a:rPr lang="ko-KR" altLang="en-US" smtClean="0"/>
              <a:t>를 정확히 보여주기 위한 기능이다</a:t>
            </a:r>
            <a:r>
              <a:rPr lang="en-US" altLang="ko-KR" dirty="0" smtClean="0"/>
              <a:t>. </a:t>
            </a:r>
            <a:r>
              <a:rPr lang="ko-KR" altLang="en-US" smtClean="0"/>
              <a:t>이것은 종종 </a:t>
            </a:r>
            <a:r>
              <a:rPr lang="en-US" altLang="ko-KR" dirty="0" smtClean="0"/>
              <a:t>"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" </a:t>
            </a:r>
            <a:r>
              <a:rPr lang="ko-KR" altLang="en-US" smtClean="0"/>
              <a:t>또는 </a:t>
            </a:r>
            <a:r>
              <a:rPr lang="en-US" altLang="ko-KR" dirty="0" smtClean="0"/>
              <a:t>"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"</a:t>
            </a:r>
            <a:r>
              <a:rPr lang="ko-KR" altLang="en-US" smtClean="0"/>
              <a:t>로 줄여 말하기도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초기 컴퓨터는 오직 한 가지 쓰기 체계를 지원하도록</a:t>
            </a:r>
            <a:r>
              <a:rPr lang="en-US" altLang="ko-KR" dirty="0" smtClean="0"/>
              <a:t>(</a:t>
            </a:r>
            <a:r>
              <a:rPr lang="ko-KR" altLang="en-US" smtClean="0"/>
              <a:t>일반적으로 오직 라틴 알파벳의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기반으로</a:t>
            </a:r>
            <a:r>
              <a:rPr lang="en-US" altLang="ko-KR" dirty="0" smtClean="0"/>
              <a:t>) </a:t>
            </a:r>
            <a:r>
              <a:rPr lang="ko-KR" altLang="en-US" smtClean="0"/>
              <a:t>설정되었다</a:t>
            </a:r>
            <a:r>
              <a:rPr lang="en-US" altLang="ko-KR" dirty="0" smtClean="0"/>
              <a:t>. </a:t>
            </a:r>
            <a:r>
              <a:rPr lang="ko-KR" altLang="en-US" smtClean="0"/>
              <a:t>새로운 문자셋과 문자 인코딩이 추가되면서 다른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언어 문장이 지원되었지만</a:t>
            </a:r>
            <a:r>
              <a:rPr lang="en-US" altLang="ko-KR" dirty="0" smtClean="0"/>
              <a:t>, </a:t>
            </a:r>
            <a:r>
              <a:rPr lang="ko-KR" altLang="en-US" smtClean="0"/>
              <a:t>아랍어나 히브리어와 같은 </a:t>
            </a:r>
            <a:r>
              <a:rPr lang="en-US" altLang="ko-KR" dirty="0" smtClean="0"/>
              <a:t>right-to-left </a:t>
            </a:r>
            <a:r>
              <a:rPr lang="ko-KR" altLang="en-US" smtClean="0"/>
              <a:t>문장을 지원하는 것은 쉽지 않은 일이었고</a:t>
            </a:r>
            <a:r>
              <a:rPr lang="en-US" altLang="ko-KR" dirty="0" smtClean="0"/>
              <a:t>, </a:t>
            </a:r>
            <a:r>
              <a:rPr lang="ko-KR" altLang="en-US" smtClean="0"/>
              <a:t>두 가지를 섞어 쓰는 것은 실용적이지도 않았다</a:t>
            </a:r>
            <a:r>
              <a:rPr lang="en-US" altLang="ko-KR" dirty="0" smtClean="0"/>
              <a:t>. Right-to-left </a:t>
            </a:r>
            <a:r>
              <a:rPr lang="ko-KR" altLang="en-US" smtClean="0"/>
              <a:t>문장 지원은 문자 안에 읽기 쓰기 순서를 저장하는 </a:t>
            </a:r>
            <a:r>
              <a:rPr lang="en-US" altLang="ko-KR" dirty="0" smtClean="0"/>
              <a:t>ISO/IEC 8859-6 </a:t>
            </a:r>
            <a:r>
              <a:rPr lang="ko-KR" altLang="en-US" smtClean="0"/>
              <a:t>과 </a:t>
            </a:r>
            <a:r>
              <a:rPr lang="en-US" altLang="ko-KR" dirty="0" smtClean="0"/>
              <a:t>ISO/IEC 8859-8 </a:t>
            </a:r>
            <a:r>
              <a:rPr lang="ko-KR" altLang="en-US" smtClean="0"/>
              <a:t>같은 인코딩에서 소개되었다</a:t>
            </a:r>
            <a:r>
              <a:rPr lang="en-US" altLang="ko-KR" dirty="0" smtClean="0"/>
              <a:t>. </a:t>
            </a:r>
            <a:r>
              <a:rPr lang="ko-KR" altLang="en-US" smtClean="0"/>
              <a:t>이것은 간단하게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텍스트 방향을 반대로 바꿀 수 있었지만</a:t>
            </a:r>
            <a:r>
              <a:rPr lang="en-US" altLang="ko-KR" dirty="0" smtClean="0"/>
              <a:t>, </a:t>
            </a:r>
            <a:r>
              <a:rPr lang="ko-KR" altLang="en-US" smtClean="0"/>
              <a:t>대신 </a:t>
            </a:r>
            <a:r>
              <a:rPr lang="en-US" altLang="ko-KR" dirty="0" smtClean="0"/>
              <a:t>left-to-right </a:t>
            </a:r>
            <a:r>
              <a:rPr lang="ko-KR" altLang="en-US" smtClean="0"/>
              <a:t>문장을 정확히 보여주는 능력을 희생하게 되었다</a:t>
            </a:r>
            <a:r>
              <a:rPr lang="en-US" altLang="ko-KR" dirty="0" smtClean="0"/>
              <a:t>. </a:t>
            </a:r>
            <a:r>
              <a:rPr lang="ko-KR" altLang="en-US" smtClean="0"/>
              <a:t>그리고 마침내 유니코드의 </a:t>
            </a:r>
            <a:r>
              <a:rPr lang="en-US" altLang="ko-KR" dirty="0" smtClean="0"/>
              <a:t>Bidirectional </a:t>
            </a:r>
            <a:r>
              <a:rPr lang="ko-KR" altLang="en-US" smtClean="0"/>
              <a:t>문장 지원으로</a:t>
            </a:r>
            <a:r>
              <a:rPr lang="en-US" altLang="ko-KR" dirty="0" smtClean="0"/>
              <a:t>, </a:t>
            </a:r>
            <a:r>
              <a:rPr lang="ko-KR" altLang="en-US" smtClean="0"/>
              <a:t>다른 텍스트 방향 문장이 같은 텍스트에 있어도 원래 언어의 텍스트 방향을 고려하지 않고 문장을 섞는 것이 가능해졌다</a:t>
            </a:r>
            <a:r>
              <a:rPr lang="en-US" altLang="ko-KR" dirty="0" smtClean="0"/>
              <a:t>. </a:t>
            </a:r>
            <a:r>
              <a:rPr lang="ko-KR" altLang="en-US" smtClean="0"/>
              <a:t>유니코드 표준은 어떻게 </a:t>
            </a:r>
            <a:r>
              <a:rPr lang="en-US" altLang="ko-KR" dirty="0" smtClean="0"/>
              <a:t>RTL</a:t>
            </a:r>
            <a:r>
              <a:rPr lang="ko-KR" altLang="en-US" smtClean="0"/>
              <a:t>과 </a:t>
            </a:r>
            <a:r>
              <a:rPr lang="en-US" altLang="ko-KR" dirty="0" smtClean="0"/>
              <a:t>LTR</a:t>
            </a:r>
            <a:r>
              <a:rPr lang="ko-KR" altLang="en-US" smtClean="0"/>
              <a:t>이 섞인 문장을 인코딩하고 보여주는 방법에 대한 자세한 규칙과 완전한 </a:t>
            </a:r>
            <a:r>
              <a:rPr lang="en-US" altLang="ko-KR" dirty="0" err="1" smtClean="0"/>
              <a:t>BiDi</a:t>
            </a:r>
            <a:r>
              <a:rPr lang="en-US" altLang="ko-KR" dirty="0" smtClean="0"/>
              <a:t> </a:t>
            </a:r>
            <a:r>
              <a:rPr lang="ko-KR" altLang="en-US" smtClean="0"/>
              <a:t>지원을 위한 기반을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5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6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2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5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795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2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F9526-96B1-4DD8-87FC-B73F42460F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6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95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6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5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1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57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88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2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3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70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3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C486-9197-4970-BF3B-282D289B8263}" type="datetimeFigureOut">
              <a:rPr lang="ko-KR" altLang="en-US" smtClean="0"/>
              <a:t>2016-04-15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0B07-6198-40A1-921E-F142D1674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ileformat.info/info/unicode/char/202C/index.htm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ww.fileformat.info/info/unicode/char/202B/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leformat.info/info/unicode/char/202A/index.htm" TargetMode="External"/><Relationship Id="rId5" Type="http://schemas.openxmlformats.org/officeDocument/2006/relationships/hyperlink" Target="http://www.fileformat.info/info/unicode/char/200E/index.htm" TargetMode="External"/><Relationship Id="rId10" Type="http://schemas.openxmlformats.org/officeDocument/2006/relationships/hyperlink" Target="http://www.fileformat.info/info/unicode/char/202E/index.htm" TargetMode="External"/><Relationship Id="rId4" Type="http://schemas.openxmlformats.org/officeDocument/2006/relationships/hyperlink" Target="http://www.fileformat.info/info/unicode/char/200F/index.htm" TargetMode="External"/><Relationship Id="rId9" Type="http://schemas.openxmlformats.org/officeDocument/2006/relationships/hyperlink" Target="http://www.fileformat.info/info/unicode/char/202D/index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unicode.org/reports/tr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mcal.com/understanding-bidirectional-tex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The%20Unicode%20Bidirectional%20Algorithm(UBA)_130809.pdf" TargetMode="External"/><Relationship Id="rId5" Type="http://schemas.openxmlformats.org/officeDocument/2006/relationships/hyperlink" Target="https://www.branah.com/unicode-converter" TargetMode="External"/><Relationship Id="rId4" Type="http://schemas.openxmlformats.org/officeDocument/2006/relationships/hyperlink" Target="http://unicode.org/cldr/utility/bidi.js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Bidirectional Text</a:t>
            </a:r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2016-04-14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goun.lee@lge.com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291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2184572"/>
            <a:ext cx="11846011" cy="24731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Unfortunately, it won't look like that by default. </a:t>
            </a:r>
          </a:p>
          <a:p>
            <a:pPr marL="0" indent="0" algn="ctr">
              <a:buNone/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The exclamation mark will be treated just like the comma, </a:t>
            </a:r>
            <a:endParaRPr lang="en-US" altLang="ko-KR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and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will end up in the same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location.</a:t>
            </a: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80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Directional 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formatting characters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Special 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sequences that direct the Unicode algorithm to modify it’s default behavior.</a:t>
            </a:r>
          </a:p>
          <a:p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5363" t="45845" r="43333" b="4396"/>
          <a:stretch/>
        </p:blipFill>
        <p:spPr>
          <a:xfrm>
            <a:off x="1857982" y="2223420"/>
            <a:ext cx="3277799" cy="4306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89115" y="3278221"/>
            <a:ext cx="515566" cy="264592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15766" y="5359940"/>
            <a:ext cx="413425" cy="1040859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737390" y="2826980"/>
            <a:ext cx="6322804" cy="269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Right-to-Left Mark (</a:t>
            </a:r>
            <a:r>
              <a:rPr lang="en-US" altLang="ko-KR" sz="1800" b="1" dirty="0" smtClean="0">
                <a:hlinkClick r:id="rId4"/>
              </a:rPr>
              <a:t>U+200F</a:t>
            </a:r>
            <a:r>
              <a:rPr lang="en-US" altLang="ko-KR" sz="1800" dirty="0" smtClean="0"/>
              <a:t>, RLM</a:t>
            </a:r>
            <a:r>
              <a:rPr lang="en-US" altLang="ko-KR" sz="1800" dirty="0"/>
              <a:t>) </a:t>
            </a:r>
            <a:endParaRPr lang="en-US" altLang="ko-KR" sz="1800" dirty="0" smtClean="0"/>
          </a:p>
          <a:p>
            <a:r>
              <a:rPr lang="en-US" altLang="ko-KR" sz="1800" dirty="0" smtClean="0"/>
              <a:t>Left-to-Right Mark (</a:t>
            </a:r>
            <a:r>
              <a:rPr lang="en-US" altLang="ko-KR" sz="1800" b="1" dirty="0" smtClean="0">
                <a:hlinkClick r:id="rId5"/>
              </a:rPr>
              <a:t>U+200E</a:t>
            </a:r>
            <a:r>
              <a:rPr lang="en-US" altLang="ko-KR" sz="1800" dirty="0" smtClean="0"/>
              <a:t>, LRM)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Left-to-Right Embedding (</a:t>
            </a:r>
            <a:r>
              <a:rPr lang="en-US" altLang="ko-KR" sz="18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hlinkClick r:id="rId6"/>
              </a:rPr>
              <a:t>U+202A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LRE) 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Right-to-Left Embedding (</a:t>
            </a:r>
            <a:r>
              <a:rPr lang="en-US" altLang="ko-KR" sz="18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hlinkClick r:id="rId7"/>
              </a:rPr>
              <a:t>U+202B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RLE)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Pop-Directional-Formatting (</a:t>
            </a:r>
            <a:r>
              <a:rPr lang="en-US" altLang="ko-KR" sz="18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hlinkClick r:id="rId8"/>
              </a:rPr>
              <a:t>U+202C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PDF)</a:t>
            </a:r>
          </a:p>
          <a:p>
            <a:r>
              <a:rPr lang="en-US" altLang="ko-KR" sz="1800" dirty="0" smtClean="0"/>
              <a:t>Left-to-Right Override (</a:t>
            </a:r>
            <a:r>
              <a:rPr lang="en-US" altLang="ko-KR" sz="1800" b="1" dirty="0" smtClean="0">
                <a:hlinkClick r:id="rId9"/>
              </a:rPr>
              <a:t>U+202D</a:t>
            </a:r>
            <a:r>
              <a:rPr lang="en-US" altLang="ko-KR" sz="1800" dirty="0" smtClean="0"/>
              <a:t>, LRO)</a:t>
            </a:r>
          </a:p>
          <a:p>
            <a:r>
              <a:rPr lang="en-US" altLang="ko-KR" sz="1800" dirty="0" smtClean="0"/>
              <a:t>Right-to-Left Override (</a:t>
            </a:r>
            <a:r>
              <a:rPr lang="en-US" altLang="ko-KR" sz="1800" b="1" dirty="0" smtClean="0">
                <a:hlinkClick r:id="rId10"/>
              </a:rPr>
              <a:t>U+202E</a:t>
            </a:r>
            <a:r>
              <a:rPr lang="en-US" altLang="ko-KR" sz="1800" dirty="0" smtClean="0"/>
              <a:t>, RLO)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37984" y="101514"/>
            <a:ext cx="10515600" cy="631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1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| neutral characters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45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7984" y="1090309"/>
            <a:ext cx="6395805" cy="5158806"/>
            <a:chOff x="2339546" y="898142"/>
            <a:chExt cx="7101016" cy="55620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24211" t="11506" r="28647" b="18371"/>
            <a:stretch/>
          </p:blipFill>
          <p:spPr>
            <a:xfrm>
              <a:off x="2501875" y="898142"/>
              <a:ext cx="6647543" cy="556200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339546" y="2248930"/>
              <a:ext cx="7101016" cy="52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39546" y="4111465"/>
              <a:ext cx="7101016" cy="956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101163" y="5369667"/>
            <a:ext cx="496111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321797" y="2347611"/>
            <a:ext cx="5287617" cy="2166731"/>
            <a:chOff x="6321797" y="2347611"/>
            <a:chExt cx="5287617" cy="21667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6232" t="43237" r="44855" b="35700"/>
            <a:stretch/>
          </p:blipFill>
          <p:spPr>
            <a:xfrm>
              <a:off x="6321797" y="2347611"/>
              <a:ext cx="5287617" cy="216673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7684851" y="2812722"/>
              <a:ext cx="719827" cy="2431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634264" y="2812722"/>
              <a:ext cx="658264" cy="2431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634264" y="3808046"/>
              <a:ext cx="658264" cy="2431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73199" y="3808046"/>
              <a:ext cx="658264" cy="2431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137984" y="101514"/>
            <a:ext cx="10515600" cy="631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Terms</a:t>
            </a:r>
            <a:r>
              <a:rPr lang="en-US" altLang="ko-KR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| </a:t>
            </a:r>
            <a:r>
              <a:rPr lang="en-US" altLang="ko-KR" sz="270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explicit formatting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0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8200" y="3346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960" t="18599" r="37844" b="63450"/>
          <a:stretch/>
        </p:blipFill>
        <p:spPr>
          <a:xfrm>
            <a:off x="2997200" y="1254255"/>
            <a:ext cx="5144496" cy="1435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5960" t="47829" r="37844" b="33744"/>
          <a:stretch/>
        </p:blipFill>
        <p:spPr>
          <a:xfrm>
            <a:off x="2997200" y="3028950"/>
            <a:ext cx="5144496" cy="14732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5960" t="73881" r="37844" b="8328"/>
          <a:stretch/>
        </p:blipFill>
        <p:spPr>
          <a:xfrm>
            <a:off x="2997200" y="4940817"/>
            <a:ext cx="5144496" cy="1422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189" y="1335816"/>
            <a:ext cx="2029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U+200F</a:t>
            </a:r>
            <a:endParaRPr lang="ko-KR" altLang="en-US" sz="16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189" y="3161784"/>
            <a:ext cx="2029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U+202B</a:t>
            </a:r>
            <a:endParaRPr lang="ko-KR" altLang="en-US" sz="16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189" y="5057259"/>
            <a:ext cx="2029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U+202E</a:t>
            </a:r>
            <a:endParaRPr lang="ko-KR" altLang="en-US" sz="16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37984" y="101514"/>
            <a:ext cx="10515600" cy="631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Terms</a:t>
            </a:r>
            <a:r>
              <a:rPr lang="en-US" altLang="ko-KR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| </a:t>
            </a:r>
            <a:r>
              <a:rPr lang="en-US" altLang="ko-KR" sz="270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explicit formatting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98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Directional run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74903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The 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order in which directional runs themselves are displayed across the page depends on the prevailing base direction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167" t="38309" r="68170" b="49880"/>
          <a:stretch/>
        </p:blipFill>
        <p:spPr>
          <a:xfrm>
            <a:off x="833679" y="2015715"/>
            <a:ext cx="3784694" cy="1109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167" t="64827" r="68170" b="25016"/>
          <a:stretch/>
        </p:blipFill>
        <p:spPr>
          <a:xfrm>
            <a:off x="1692613" y="3229997"/>
            <a:ext cx="3784694" cy="954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167" t="84080" r="69890" b="6540"/>
          <a:stretch/>
        </p:blipFill>
        <p:spPr>
          <a:xfrm>
            <a:off x="1702340" y="3914571"/>
            <a:ext cx="3497425" cy="881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8164" y="4086071"/>
            <a:ext cx="64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RTL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7890" y="3488682"/>
            <a:ext cx="67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LTR</a:t>
            </a:r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14183" y="4852276"/>
            <a:ext cx="11846011" cy="749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The characters in both cases are stored in </a:t>
            </a:r>
            <a:r>
              <a:rPr lang="en-US" altLang="ko-KR" sz="1800" b="1" dirty="0"/>
              <a:t>memory in exactly the same order</a:t>
            </a:r>
            <a:r>
              <a:rPr lang="en-US" altLang="ko-KR" sz="1800" dirty="0"/>
              <a:t>, but the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</a:rPr>
              <a:t>visual ordering </a:t>
            </a:r>
            <a:r>
              <a:rPr lang="en-US" altLang="ko-KR" sz="1800" dirty="0"/>
              <a:t>of the directional runs, when displayed, is reversed</a:t>
            </a:r>
            <a:r>
              <a:rPr lang="en-US" altLang="ko-KR" sz="1800" dirty="0" smtClean="0"/>
              <a:t>.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5090" t="60627" r="55181" b="18427"/>
          <a:stretch/>
        </p:blipFill>
        <p:spPr>
          <a:xfrm>
            <a:off x="6137188" y="2499208"/>
            <a:ext cx="3607906" cy="21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4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Numbers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Numbers in RTL scripts run left-to-right within the right-to-left 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flow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but they are handled by the </a:t>
            </a:r>
            <a:r>
              <a:rPr lang="en-US" altLang="ko-KR" sz="18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1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algorithm a little differently than words.</a:t>
            </a:r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145" t="47963" r="70105" b="39260"/>
          <a:stretch/>
        </p:blipFill>
        <p:spPr>
          <a:xfrm>
            <a:off x="1266825" y="2781300"/>
            <a:ext cx="4343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885825"/>
            <a:ext cx="11846011" cy="577034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hlinkClick r:id="rId2"/>
              </a:rPr>
              <a:t>http://www.unicode.org/reports/tr9</a:t>
            </a:r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  <a:hlinkClick r:id="rId2"/>
              </a:rPr>
              <a:t>/</a:t>
            </a:r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UnicodeData.txt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940" t="8719" r="11803" b="6187"/>
          <a:stretch/>
        </p:blipFill>
        <p:spPr>
          <a:xfrm>
            <a:off x="309434" y="1860990"/>
            <a:ext cx="7432974" cy="4758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38800" y="11383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202A;LEFT-TO-RIGHT </a:t>
            </a:r>
            <a:r>
              <a:rPr lang="ko-KR" altLang="en-US" dirty="0"/>
              <a:t>EMBEDDING;Cf;0;</a:t>
            </a:r>
            <a:r>
              <a:rPr lang="ko-KR" altLang="en-US" b="1" dirty="0">
                <a:solidFill>
                  <a:srgbClr val="C00000"/>
                </a:solidFill>
              </a:rPr>
              <a:t>LRE</a:t>
            </a:r>
            <a:r>
              <a:rPr lang="ko-KR" altLang="en-US" dirty="0"/>
              <a:t>;;;;;N;;;;;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202B;RIGHT-TO-LEFT </a:t>
            </a:r>
            <a:r>
              <a:rPr lang="ko-KR" altLang="en-US" dirty="0"/>
              <a:t>EMBEDDING;Cf;0;</a:t>
            </a:r>
            <a:r>
              <a:rPr lang="ko-KR" altLang="en-US" b="1" dirty="0">
                <a:solidFill>
                  <a:srgbClr val="C00000"/>
                </a:solidFill>
              </a:rPr>
              <a:t>RLE</a:t>
            </a:r>
            <a:r>
              <a:rPr lang="ko-KR" altLang="en-US" dirty="0"/>
              <a:t>;;;;;N;;;;;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1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| weak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characters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8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Reference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endParaRPr lang="en-US" altLang="ko-KR" sz="1800" dirty="0" smtClean="0">
              <a:latin typeface="+mj-ea"/>
              <a:ea typeface="+mj-ea"/>
              <a:cs typeface="Arial Unicode MS" panose="020B0604020202020204" pitchFamily="50" charset="-127"/>
              <a:hlinkClick r:id="rId3"/>
            </a:endParaRPr>
          </a:p>
          <a:p>
            <a:r>
              <a:rPr lang="en-US" altLang="ko-KR" sz="1800" dirty="0" smtClean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https</a:t>
            </a:r>
            <a:r>
              <a:rPr lang="en-US" altLang="ko-KR" sz="1800" dirty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://</a:t>
            </a:r>
            <a:r>
              <a:rPr lang="en-US" altLang="ko-KR" sz="1800" dirty="0" smtClean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en.wikipedia.org/wiki/Bi-directional_text</a:t>
            </a:r>
          </a:p>
          <a:p>
            <a:r>
              <a:rPr lang="en-US" altLang="ko-KR" sz="1800" dirty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https://www.w3.org/International/articles/inline-bidi-markup/uba-basics</a:t>
            </a:r>
          </a:p>
          <a:p>
            <a:r>
              <a:rPr lang="en-US" altLang="ko-KR" sz="1800" dirty="0" smtClean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http</a:t>
            </a:r>
            <a:r>
              <a:rPr lang="en-US" altLang="ko-KR" sz="1800" dirty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://www.iamcal.com/understanding-bidirectional-text</a:t>
            </a:r>
            <a:r>
              <a:rPr lang="en-US" altLang="ko-KR" sz="1800" dirty="0" smtClean="0">
                <a:latin typeface="+mj-ea"/>
                <a:ea typeface="+mj-ea"/>
                <a:cs typeface="Arial Unicode MS" panose="020B0604020202020204" pitchFamily="50" charset="-127"/>
                <a:hlinkClick r:id="rId3"/>
              </a:rPr>
              <a:t>/</a:t>
            </a:r>
            <a:endParaRPr lang="en-US" altLang="ko-KR" sz="1800" dirty="0" smtClean="0">
              <a:latin typeface="+mj-ea"/>
              <a:ea typeface="+mj-ea"/>
              <a:cs typeface="Arial Unicode MS" panose="020B0604020202020204" pitchFamily="50" charset="-127"/>
            </a:endParaRPr>
          </a:p>
          <a:p>
            <a:r>
              <a:rPr lang="en-US" altLang="ko-KR" sz="1800" u="sng" dirty="0">
                <a:hlinkClick r:id="rId4"/>
              </a:rPr>
              <a:t>http://unicode.org/cldr/utility/bidi.jsp</a:t>
            </a:r>
            <a:endParaRPr lang="ko-KR" altLang="ko-KR" sz="1800"/>
          </a:p>
          <a:p>
            <a:r>
              <a:rPr lang="en-US" altLang="ko-KR" sz="1800" u="sng" dirty="0">
                <a:hlinkClick r:id="rId5"/>
              </a:rPr>
              <a:t>https://www.branah.com/unicode-converter</a:t>
            </a:r>
            <a:endParaRPr lang="ko-KR" altLang="ko-KR" sz="1800"/>
          </a:p>
          <a:p>
            <a:endParaRPr lang="ko-KR" altLang="en-US" sz="1800" dirty="0"/>
          </a:p>
          <a:p>
            <a:r>
              <a:rPr lang="en-US" altLang="ko-KR" sz="1800" dirty="0"/>
              <a:t> </a:t>
            </a:r>
            <a:r>
              <a:rPr lang="en-US" altLang="ko-KR" sz="1800" dirty="0">
                <a:hlinkClick r:id="rId6" action="ppaction://hlinkfile"/>
              </a:rPr>
              <a:t>The Unicode Bidirectional Algorithm(UBA</a:t>
            </a:r>
            <a:r>
              <a:rPr lang="en-US" altLang="ko-KR" sz="1800" dirty="0" smtClean="0">
                <a:hlinkClick r:id="rId6" action="ppaction://hlinkfile"/>
              </a:rPr>
              <a:t>)</a:t>
            </a:r>
            <a:endParaRPr lang="en-US" altLang="ko-KR" sz="1800" dirty="0" smtClean="0">
              <a:latin typeface="+mj-ea"/>
              <a:ea typeface="+mj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6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50429"/>
            <a:ext cx="12192000" cy="631653"/>
          </a:xfrm>
        </p:spPr>
        <p:txBody>
          <a:bodyPr>
            <a:noAutofit/>
          </a:bodyPr>
          <a:lstStyle/>
          <a:p>
            <a:pPr algn="ctr"/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Thank you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42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Bidirectional text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235" t="36950" r="59092" b="22416"/>
          <a:stretch/>
        </p:blipFill>
        <p:spPr>
          <a:xfrm>
            <a:off x="627465" y="1568740"/>
            <a:ext cx="3945468" cy="3977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9477" t="19790" r="30686" b="31045"/>
          <a:stretch/>
        </p:blipFill>
        <p:spPr>
          <a:xfrm>
            <a:off x="3758611" y="1449238"/>
            <a:ext cx="7627122" cy="42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8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0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 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String characters 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Weak characters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Neutral Characters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Explicit formatting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35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1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| strong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characters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String characters are those with definite directionality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Example: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Most alphabetic characters,</a:t>
            </a: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Syllabic characters, 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http://www.omniglot.com/writing/syllabic.htm</a:t>
            </a: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Han ideographs</a:t>
            </a: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Non-European or non-Arabic digits</a:t>
            </a: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Punctuation </a:t>
            </a:r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characters that are specific to </a:t>
            </a:r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only those scripts</a:t>
            </a:r>
            <a:endParaRPr lang="ko-KR" altLang="en-US" sz="16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5783" r="67021" b="23274"/>
          <a:stretch/>
        </p:blipFill>
        <p:spPr>
          <a:xfrm>
            <a:off x="7804159" y="2723746"/>
            <a:ext cx="4256035" cy="36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9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Weak </a:t>
            </a:r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characters are those with vague directionality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Example: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European digits, Eastern Arabic-Indic digits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https://en.wikipedia.org/wiki/Arabic_numerals</a:t>
            </a:r>
            <a:endParaRPr lang="en-US" altLang="ko-KR" sz="1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Arithmetic symbols currency symbols</a:t>
            </a:r>
          </a:p>
          <a:p>
            <a:pPr lvl="1"/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Punctuation characters that are </a:t>
            </a:r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common to many scripts </a:t>
            </a:r>
            <a:r>
              <a:rPr lang="en-US" altLang="ko-KR" sz="16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colon, comma, full-stop, no-break-space</a:t>
            </a:r>
            <a:endParaRPr lang="ko-KR" altLang="en-US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24" t="40644" r="37976" b="22678"/>
          <a:stretch/>
        </p:blipFill>
        <p:spPr>
          <a:xfrm>
            <a:off x="647083" y="3404681"/>
            <a:ext cx="5908588" cy="2055696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37984" y="101514"/>
            <a:ext cx="10515600" cy="631653"/>
          </a:xfrm>
        </p:spPr>
        <p:txBody>
          <a:bodyPr>
            <a:normAutofit fontScale="90000"/>
          </a:bodyPr>
          <a:lstStyle/>
          <a:p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1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| weak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characters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71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Directionality indeterminable without context.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Handle the direction by looking at the surrounding characters.</a:t>
            </a:r>
          </a:p>
          <a:p>
            <a:r>
              <a:rPr lang="en-US" altLang="ko-KR" sz="1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Example: </a:t>
            </a:r>
            <a:endParaRPr lang="en-US" altLang="ko-KR" sz="18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Spaces and Punctuation</a:t>
            </a:r>
          </a:p>
          <a:p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73" t="58222" r="60511" b="27805"/>
          <a:stretch/>
        </p:blipFill>
        <p:spPr>
          <a:xfrm>
            <a:off x="2133599" y="3014469"/>
            <a:ext cx="4759005" cy="1005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674" t="61389" r="57158" b="27500"/>
          <a:stretch/>
        </p:blipFill>
        <p:spPr>
          <a:xfrm>
            <a:off x="2411220" y="4019550"/>
            <a:ext cx="6400800" cy="1143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37984" y="101514"/>
            <a:ext cx="10515600" cy="631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Unicode </a:t>
            </a:r>
            <a:r>
              <a:rPr lang="en-US" altLang="ko-KR" sz="3100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bidi</a:t>
            </a:r>
            <a:r>
              <a:rPr lang="en-US" altLang="ko-KR" sz="31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support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7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| neutral characters</a:t>
            </a:r>
            <a:endParaRPr lang="ko-KR" altLang="en-US" sz="27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40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730209"/>
            <a:ext cx="11846011" cy="11102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what happens when a space or punctuation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falls</a:t>
            </a:r>
          </a:p>
          <a:p>
            <a:pPr marL="0" indent="0" algn="ctr">
              <a:buNone/>
            </a:pP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between two strongly typed characters that have different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directionality ?</a:t>
            </a:r>
          </a:p>
        </p:txBody>
      </p:sp>
    </p:spTree>
    <p:extLst>
      <p:ext uri="{BB962C8B-B14F-4D97-AF65-F5344CB8AC3E}">
        <p14:creationId xmlns:p14="http://schemas.microsoft.com/office/powerpoint/2010/main" val="153583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45989" y="1668397"/>
            <a:ext cx="11846011" cy="5519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the neutral character (or characters) will be treated </a:t>
            </a:r>
          </a:p>
          <a:p>
            <a:pPr marL="0" indent="0" algn="ctr">
              <a:buNone/>
            </a:pP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as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if they have the same directionality as the prevailing base direction.</a:t>
            </a:r>
            <a:endParaRPr lang="en-US" altLang="ko-KR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134" t="53961" r="66322" b="36184"/>
          <a:stretch/>
        </p:blipFill>
        <p:spPr>
          <a:xfrm>
            <a:off x="2597286" y="2938114"/>
            <a:ext cx="6352162" cy="10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183" y="1136821"/>
            <a:ext cx="11846011" cy="5519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How about the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title in Arabic actually ended with an exclamation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mark?</a:t>
            </a:r>
          </a:p>
          <a:p>
            <a:pPr marL="0" indent="0" algn="ctr">
              <a:buNone/>
            </a:pP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would expect it to appear at the left edge of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the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Arabic text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indent="0" algn="ctr">
              <a:buNone/>
            </a:pPr>
            <a:endParaRPr lang="en-US" altLang="ko-KR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indent="0" algn="ctr">
              <a:buNone/>
            </a:pPr>
            <a:endParaRPr lang="en-US" altLang="ko-KR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198" t="61944" r="64583" b="26111"/>
          <a:stretch/>
        </p:blipFill>
        <p:spPr>
          <a:xfrm>
            <a:off x="2709152" y="3053331"/>
            <a:ext cx="7333564" cy="16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873</Words>
  <Application>Microsoft Office PowerPoint</Application>
  <PresentationFormat>와이드스크린</PresentationFormat>
  <Paragraphs>105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 Unicode MS</vt:lpstr>
      <vt:lpstr>맑은 고딕</vt:lpstr>
      <vt:lpstr>Arial</vt:lpstr>
      <vt:lpstr>Office 테마</vt:lpstr>
      <vt:lpstr>Bidirectional Text</vt:lpstr>
      <vt:lpstr>Bidirectional text</vt:lpstr>
      <vt:lpstr>Unicode bidi support </vt:lpstr>
      <vt:lpstr>Unicode bidi support | strong characters</vt:lpstr>
      <vt:lpstr>Unicode bidi support | weak characters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Directional run</vt:lpstr>
      <vt:lpstr>Numbers</vt:lpstr>
      <vt:lpstr>Unicode bidi support | weak characters</vt:lpstr>
      <vt:lpstr>Reference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RTL</dc:title>
  <dc:creator>이고운/주임연구원/SW Platform(연)CDP팀(goun.lee@lge.com)</dc:creator>
  <cp:lastModifiedBy>이고운/주임연구원/SW Platform(연)CDP팀(goun.lee@lge.com)</cp:lastModifiedBy>
  <cp:revision>124</cp:revision>
  <dcterms:created xsi:type="dcterms:W3CDTF">2016-04-05T04:37:12Z</dcterms:created>
  <dcterms:modified xsi:type="dcterms:W3CDTF">2016-04-15T05:50:18Z</dcterms:modified>
</cp:coreProperties>
</file>